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6" r:id="rId3"/>
    <p:sldId id="256" r:id="rId4"/>
    <p:sldId id="272" r:id="rId5"/>
    <p:sldId id="273" r:id="rId6"/>
    <p:sldId id="275" r:id="rId7"/>
    <p:sldId id="277" r:id="rId8"/>
    <p:sldId id="276" r:id="rId9"/>
    <p:sldId id="26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129E"/>
    <a:srgbClr val="DC20F0"/>
    <a:srgbClr val="FB11FF"/>
    <a:srgbClr val="CC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E664-C96A-4C69-A5D3-27D92345DC57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3CDEC-F836-44CC-9595-FB7928F11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17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CDEC-F836-44CC-9595-FB7928F1100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28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8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55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2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06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82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19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04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2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27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05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24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8F9C-BA25-4157-BF7C-DB47D86917F9}" type="datetimeFigureOut">
              <a:rPr lang="ko-KR" altLang="en-US" smtClean="0"/>
              <a:t>2023-12-13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5FE1-92C6-41E5-BC06-CAF7CBA6491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Shape 84"/>
          <p:cNvSpPr/>
          <p:nvPr userDrawn="1"/>
        </p:nvSpPr>
        <p:spPr>
          <a:xfrm>
            <a:off x="342629" y="6253714"/>
            <a:ext cx="907560" cy="487649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grpSp>
        <p:nvGrpSpPr>
          <p:cNvPr id="8" name="Shape 81"/>
          <p:cNvGrpSpPr/>
          <p:nvPr userDrawn="1"/>
        </p:nvGrpSpPr>
        <p:grpSpPr>
          <a:xfrm>
            <a:off x="467316" y="6021286"/>
            <a:ext cx="8281147" cy="256358"/>
            <a:chOff x="500062" y="6431757"/>
            <a:chExt cx="9647236" cy="357188"/>
          </a:xfrm>
        </p:grpSpPr>
        <p:cxnSp>
          <p:nvCxnSpPr>
            <p:cNvPr id="9" name="Shape 82"/>
            <p:cNvCxnSpPr/>
            <p:nvPr/>
          </p:nvCxnSpPr>
          <p:spPr>
            <a:xfrm>
              <a:off x="500062" y="6788945"/>
              <a:ext cx="9405936" cy="0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83"/>
            <p:cNvCxnSpPr/>
            <p:nvPr/>
          </p:nvCxnSpPr>
          <p:spPr>
            <a:xfrm rot="10800000" flipH="1">
              <a:off x="9906793" y="6431757"/>
              <a:ext cx="240505" cy="357188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그림 11" descr="텍스트, 폰트, 스크린샷, 일렉트릭 블루이(가) 표시된 사진&#10;&#10;자동 생성된 설명">
            <a:extLst>
              <a:ext uri="{FF2B5EF4-FFF2-40B4-BE49-F238E27FC236}">
                <a16:creationId xmlns:a16="http://schemas.microsoft.com/office/drawing/2014/main" id="{8A2EDB1C-D603-8A3A-2A01-E03FFFB5BB3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93" y="6309320"/>
            <a:ext cx="1097267" cy="3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iskor.k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폰트, 스크린샷, 일렉트릭 블루이(가) 표시된 사진&#10;&#10;자동 생성된 설명">
            <a:extLst>
              <a:ext uri="{FF2B5EF4-FFF2-40B4-BE49-F238E27FC236}">
                <a16:creationId xmlns:a16="http://schemas.microsoft.com/office/drawing/2014/main" id="{285CEDD5-D930-D226-6382-62E6B83DB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93" y="6309320"/>
            <a:ext cx="1097267" cy="371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5104" r="66514" b="5521"/>
          <a:stretch/>
        </p:blipFill>
        <p:spPr bwMode="auto">
          <a:xfrm>
            <a:off x="58688" y="109203"/>
            <a:ext cx="4511030" cy="6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44008" y="2182366"/>
            <a:ext cx="4392488" cy="2686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chemeClr val="tx1"/>
                </a:solidFill>
              </a:rPr>
              <a:t>The BMJ / BMJ Journals Collection User Guide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4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6966" y="1116744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</a:rPr>
              <a:t>The BMJ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5" y="1902124"/>
            <a:ext cx="1045227" cy="131234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691439" y="1772816"/>
            <a:ext cx="2880561" cy="114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Title : The BMJ (BMJ Flagship Journal)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First Published : 1840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</a:rPr>
              <a:t>Impact Factor : 107.7 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39652" y="642392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</a:rPr>
              <a:t>BMJ </a:t>
            </a:r>
            <a:r>
              <a:rPr lang="ko-KR" altLang="en-US" sz="3200" b="1" dirty="0">
                <a:solidFill>
                  <a:schemeClr val="tx1"/>
                </a:solidFill>
              </a:rPr>
              <a:t>주요 저널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9C89A3-3715-0041-DB36-22640677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3385458"/>
            <a:ext cx="7416824" cy="283533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C06F2C0-B6AB-4192-F2EF-D7089197D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01" b="15131"/>
          <a:stretch/>
        </p:blipFill>
        <p:spPr>
          <a:xfrm>
            <a:off x="0" y="-26415"/>
            <a:ext cx="9143999" cy="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39652" y="642392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BMJ </a:t>
            </a:r>
            <a:r>
              <a:rPr lang="ko-KR" altLang="en-US" sz="2000" b="1" dirty="0">
                <a:solidFill>
                  <a:schemeClr val="tx1"/>
                </a:solidFill>
              </a:rPr>
              <a:t>출판사 소개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67316" y="1396374"/>
            <a:ext cx="8353156" cy="4552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1400" b="1" dirty="0">
                <a:solidFill>
                  <a:schemeClr val="tx1"/>
                </a:solidFill>
              </a:rPr>
              <a:t>출판사 소개 </a:t>
            </a:r>
            <a:r>
              <a:rPr lang="en-US" altLang="ko-KR" sz="1400" b="1" dirty="0">
                <a:solidFill>
                  <a:schemeClr val="tx1"/>
                </a:solidFill>
              </a:rPr>
              <a:t>– BMJ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  </a:t>
            </a:r>
            <a:r>
              <a:rPr lang="en-US" altLang="ko-KR" sz="1200" dirty="0">
                <a:solidFill>
                  <a:schemeClr val="tx1"/>
                </a:solidFill>
              </a:rPr>
              <a:t>BMJ</a:t>
            </a:r>
            <a:r>
              <a:rPr lang="ko-KR" altLang="en-US" sz="1200" dirty="0">
                <a:solidFill>
                  <a:schemeClr val="tx1"/>
                </a:solidFill>
              </a:rPr>
              <a:t>는 </a:t>
            </a:r>
            <a:r>
              <a:rPr lang="en-US" altLang="ko-KR" sz="1200" dirty="0">
                <a:solidFill>
                  <a:schemeClr val="tx1"/>
                </a:solidFill>
              </a:rPr>
              <a:t>British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Medical Association (BMA)</a:t>
            </a:r>
            <a:r>
              <a:rPr lang="ko-KR" altLang="en-US" sz="1200" dirty="0">
                <a:solidFill>
                  <a:schemeClr val="tx1"/>
                </a:solidFill>
              </a:rPr>
              <a:t>의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>
                <a:solidFill>
                  <a:schemeClr val="tx1"/>
                </a:solidFill>
              </a:rPr>
              <a:t>자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子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  <a:r>
              <a:rPr lang="ko-KR" altLang="en-US" sz="1200" dirty="0">
                <a:solidFill>
                  <a:schemeClr val="tx1"/>
                </a:solidFill>
              </a:rPr>
              <a:t>기관으로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주요 의학 저널 </a:t>
            </a:r>
            <a:r>
              <a:rPr lang="en-US" altLang="ko-KR" sz="1200" dirty="0">
                <a:solidFill>
                  <a:schemeClr val="tx1"/>
                </a:solidFill>
              </a:rPr>
              <a:t>/ </a:t>
            </a:r>
            <a:r>
              <a:rPr lang="ko-KR" altLang="en-US" sz="1200" dirty="0">
                <a:solidFill>
                  <a:schemeClr val="tx1"/>
                </a:solidFill>
              </a:rPr>
              <a:t>임상 의사결정 지원 </a:t>
            </a:r>
            <a:r>
              <a:rPr lang="en-US" altLang="ko-KR" sz="1200" dirty="0">
                <a:solidFill>
                  <a:schemeClr val="tx1"/>
                </a:solidFill>
              </a:rPr>
              <a:t>Tool / EBM database / </a:t>
            </a:r>
            <a:r>
              <a:rPr lang="ko-KR" altLang="en-US" sz="1200" dirty="0">
                <a:solidFill>
                  <a:schemeClr val="tx1"/>
                </a:solidFill>
              </a:rPr>
              <a:t>의학 교육 </a:t>
            </a:r>
            <a:r>
              <a:rPr lang="en-US" altLang="ko-KR" sz="1200" dirty="0">
                <a:solidFill>
                  <a:schemeClr val="tx1"/>
                </a:solidFill>
              </a:rPr>
              <a:t>(e-Learning)</a:t>
            </a:r>
            <a:r>
              <a:rPr lang="ko-KR" altLang="en-US" sz="1200" dirty="0">
                <a:solidFill>
                  <a:schemeClr val="tx1"/>
                </a:solidFill>
              </a:rPr>
              <a:t> 및 </a:t>
            </a:r>
            <a:r>
              <a:rPr lang="ko-KR" altLang="en-US" sz="1200" dirty="0" err="1">
                <a:solidFill>
                  <a:schemeClr val="tx1"/>
                </a:solidFill>
              </a:rPr>
              <a:t>지식형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>
                <a:solidFill>
                  <a:schemeClr val="tx1"/>
                </a:solidFill>
              </a:rPr>
              <a:t>소프트웨어 등을 출판 및 서비스 하고 있는 세계적인 의학분야 전문 출판사 입니다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 BMJ</a:t>
            </a:r>
            <a:r>
              <a:rPr lang="ko-KR" altLang="en-US" sz="1200" dirty="0">
                <a:solidFill>
                  <a:schemeClr val="tx1"/>
                </a:solidFill>
              </a:rPr>
              <a:t> 는 </a:t>
            </a:r>
            <a:r>
              <a:rPr lang="en-US" altLang="ko-KR" sz="1200" dirty="0">
                <a:solidFill>
                  <a:schemeClr val="tx1"/>
                </a:solidFill>
              </a:rPr>
              <a:t>“</a:t>
            </a:r>
            <a:r>
              <a:rPr lang="ko-KR" altLang="en-US" sz="1200" dirty="0">
                <a:solidFill>
                  <a:schemeClr val="tx1"/>
                </a:solidFill>
              </a:rPr>
              <a:t>의학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>
                <a:solidFill>
                  <a:schemeClr val="tx1"/>
                </a:solidFill>
              </a:rPr>
              <a:t>분야의 전문지식을 공유함으로써 경험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결과 및 가치를 향상시켜 전세계적 의료 서비스 발전에 기여한다</a:t>
            </a:r>
            <a:r>
              <a:rPr lang="en-US" altLang="ko-KR" sz="1200" dirty="0">
                <a:solidFill>
                  <a:schemeClr val="tx1"/>
                </a:solidFill>
              </a:rPr>
              <a:t>.” </a:t>
            </a:r>
            <a:r>
              <a:rPr lang="ko-KR" altLang="en-US" sz="1200" dirty="0">
                <a:solidFill>
                  <a:schemeClr val="tx1"/>
                </a:solidFill>
              </a:rPr>
              <a:t>를 사명으로 삼고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The BMJ </a:t>
            </a:r>
            <a:r>
              <a:rPr lang="ko-KR" altLang="en-US" sz="1200" dirty="0">
                <a:solidFill>
                  <a:schemeClr val="tx1"/>
                </a:solidFill>
              </a:rPr>
              <a:t>는 </a:t>
            </a:r>
            <a:r>
              <a:rPr lang="en-US" altLang="ko-KR" sz="1200" dirty="0">
                <a:solidFill>
                  <a:schemeClr val="tx1"/>
                </a:solidFill>
              </a:rPr>
              <a:t>BMJ </a:t>
            </a:r>
            <a:r>
              <a:rPr lang="ko-KR" altLang="en-US" sz="1200" dirty="0">
                <a:solidFill>
                  <a:schemeClr val="tx1"/>
                </a:solidFill>
              </a:rPr>
              <a:t>를 대표하는 저널로서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영국의 </a:t>
            </a:r>
            <a:r>
              <a:rPr lang="en-US" altLang="ko-KR" sz="1200" dirty="0">
                <a:solidFill>
                  <a:schemeClr val="tx1"/>
                </a:solidFill>
              </a:rPr>
              <a:t>100,000</a:t>
            </a:r>
            <a:r>
              <a:rPr lang="ko-KR" altLang="en-US" sz="1200" dirty="0">
                <a:solidFill>
                  <a:schemeClr val="tx1"/>
                </a:solidFill>
              </a:rPr>
              <a:t>여명의 의학자들과 그 외 여러 나라의 </a:t>
            </a:r>
            <a:r>
              <a:rPr lang="en-US" altLang="ko-KR" sz="1200" dirty="0">
                <a:solidFill>
                  <a:schemeClr val="tx1"/>
                </a:solidFill>
              </a:rPr>
              <a:t>14,800</a:t>
            </a:r>
            <a:r>
              <a:rPr lang="ko-KR" altLang="en-US" sz="1200" dirty="0">
                <a:solidFill>
                  <a:schemeClr val="tx1"/>
                </a:solidFill>
              </a:rPr>
              <a:t>여명의 의학자들의 연구를 통해 만들어지고 있습니다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The BMJ </a:t>
            </a:r>
            <a:r>
              <a:rPr lang="ko-KR" altLang="en-US" sz="1200" dirty="0">
                <a:solidFill>
                  <a:schemeClr val="tx1"/>
                </a:solidFill>
              </a:rPr>
              <a:t>는 </a:t>
            </a:r>
            <a:r>
              <a:rPr lang="en-US" altLang="ko-KR" sz="1200" dirty="0">
                <a:solidFill>
                  <a:schemeClr val="tx1"/>
                </a:solidFill>
              </a:rPr>
              <a:t>1840</a:t>
            </a:r>
            <a:r>
              <a:rPr lang="ko-KR" altLang="en-US" sz="1200" dirty="0">
                <a:solidFill>
                  <a:schemeClr val="tx1"/>
                </a:solidFill>
              </a:rPr>
              <a:t>년부터 출판되어 왔으며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일반의학분야에서 가장 권위 있는 학술지로 인정 받고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tx1"/>
                </a:solidFill>
              </a:rPr>
              <a:t>The BMJ / BMJ Standard Collection </a:t>
            </a:r>
            <a:r>
              <a:rPr lang="ko-KR" altLang="en-US" sz="1400" b="1" dirty="0">
                <a:solidFill>
                  <a:schemeClr val="tx1"/>
                </a:solidFill>
              </a:rPr>
              <a:t>수록 내용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</a:rPr>
              <a:t>주제분야 </a:t>
            </a:r>
            <a:r>
              <a:rPr lang="en-US" altLang="ko-KR" sz="1200" dirty="0">
                <a:solidFill>
                  <a:schemeClr val="tx1"/>
                </a:solidFill>
              </a:rPr>
              <a:t>:  </a:t>
            </a:r>
            <a:r>
              <a:rPr lang="ko-KR" altLang="en-US" sz="1200" dirty="0">
                <a:solidFill>
                  <a:schemeClr val="tx1"/>
                </a:solidFill>
              </a:rPr>
              <a:t>의학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solidFill>
                  <a:schemeClr val="tx1"/>
                </a:solidFill>
              </a:rPr>
              <a:t>제공년도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: ~ Current (Coverage </a:t>
            </a:r>
            <a:r>
              <a:rPr lang="ko-KR" altLang="en-US" sz="1200" dirty="0">
                <a:solidFill>
                  <a:schemeClr val="tx1"/>
                </a:solidFill>
              </a:rPr>
              <a:t>는 저널별로 상이함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B3F8A05-6693-600E-5AE6-34EADBD15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1" b="15131"/>
          <a:stretch/>
        </p:blipFill>
        <p:spPr>
          <a:xfrm>
            <a:off x="0" y="-26415"/>
            <a:ext cx="9143999" cy="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39652" y="642392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검색 초기 화면 및 </a:t>
            </a:r>
            <a:r>
              <a:rPr lang="en-US" altLang="ko-KR" sz="2000" b="1" dirty="0">
                <a:solidFill>
                  <a:schemeClr val="tx1"/>
                </a:solidFill>
              </a:rPr>
              <a:t>Interface </a:t>
            </a:r>
            <a:r>
              <a:rPr lang="ko-KR" altLang="en-US" sz="2000" b="1" dirty="0">
                <a:solidFill>
                  <a:schemeClr val="tx1"/>
                </a:solidFill>
              </a:rPr>
              <a:t>특징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l"/>
            </a:pPr>
            <a:r>
              <a:rPr lang="ko-KR" altLang="en-US" sz="1400" dirty="0"/>
              <a:t>대다수 저널이</a:t>
            </a:r>
            <a:r>
              <a:rPr lang="en-US" altLang="ko-KR" sz="1400" dirty="0"/>
              <a:t> SCIE </a:t>
            </a:r>
            <a:r>
              <a:rPr lang="ko-KR" altLang="en-US" sz="1400" dirty="0"/>
              <a:t>에 등재</a:t>
            </a:r>
            <a:endParaRPr lang="en-US" altLang="ko-KR" sz="1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l"/>
            </a:pPr>
            <a:r>
              <a:rPr lang="en-US" altLang="ko-KR" sz="1400" dirty="0"/>
              <a:t>Core</a:t>
            </a:r>
            <a:r>
              <a:rPr lang="ko-KR" altLang="en-US" sz="1400" dirty="0"/>
              <a:t> </a:t>
            </a:r>
            <a:r>
              <a:rPr lang="en-US" altLang="ko-KR" sz="1400" dirty="0"/>
              <a:t>Information </a:t>
            </a:r>
            <a:r>
              <a:rPr lang="ko-KR" altLang="en-US" sz="1400" dirty="0"/>
              <a:t>만</a:t>
            </a:r>
            <a:r>
              <a:rPr lang="en-US" altLang="ko-KR" sz="1400" dirty="0"/>
              <a:t> </a:t>
            </a:r>
            <a:r>
              <a:rPr lang="ko-KR" altLang="en-US" sz="1400" dirty="0"/>
              <a:t>선정</a:t>
            </a:r>
            <a:endParaRPr lang="en-US" altLang="ko-KR" sz="1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l"/>
            </a:pPr>
            <a:r>
              <a:rPr lang="en-US" altLang="ko-KR" sz="1400" dirty="0"/>
              <a:t>Advisory Border</a:t>
            </a:r>
            <a:r>
              <a:rPr lang="ko-KR" altLang="en-US" sz="1400" dirty="0"/>
              <a:t>의</a:t>
            </a:r>
            <a:r>
              <a:rPr lang="en-US" altLang="ko-KR" sz="1400" dirty="0"/>
              <a:t> </a:t>
            </a:r>
            <a:r>
              <a:rPr lang="ko-KR" altLang="en-US" sz="1400" dirty="0"/>
              <a:t>엄격한 심사를 통해 제출된 </a:t>
            </a:r>
            <a:r>
              <a:rPr lang="en-US" altLang="ko-KR" sz="1400" dirty="0"/>
              <a:t>Article</a:t>
            </a:r>
            <a:r>
              <a:rPr lang="ko-KR" altLang="en-US" sz="1400" dirty="0"/>
              <a:t> 가운데</a:t>
            </a:r>
            <a:r>
              <a:rPr lang="en-US" altLang="ko-KR" sz="1400" dirty="0"/>
              <a:t> </a:t>
            </a:r>
            <a:r>
              <a:rPr lang="ko-KR" altLang="en-US" sz="1400" dirty="0"/>
              <a:t>약</a:t>
            </a:r>
            <a:r>
              <a:rPr lang="en-US" altLang="ko-KR" sz="1400" dirty="0"/>
              <a:t> 10%</a:t>
            </a:r>
            <a:r>
              <a:rPr lang="ko-KR" altLang="en-US" sz="1400" dirty="0"/>
              <a:t>만 수록</a:t>
            </a:r>
            <a:endParaRPr lang="en-US" altLang="ko-KR" sz="1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l"/>
            </a:pPr>
            <a:r>
              <a:rPr lang="en-US" altLang="ko-KR" sz="1400" dirty="0"/>
              <a:t>Special theme issue (</a:t>
            </a:r>
            <a:r>
              <a:rPr lang="ko-KR" altLang="en-US" sz="1400" dirty="0"/>
              <a:t>의학</a:t>
            </a:r>
            <a:r>
              <a:rPr lang="en-US" altLang="ko-KR" sz="1400" dirty="0"/>
              <a:t> </a:t>
            </a:r>
            <a:r>
              <a:rPr lang="ko-KR" altLang="en-US" sz="1400" dirty="0"/>
              <a:t>분야 중 주요 </a:t>
            </a:r>
            <a:r>
              <a:rPr lang="en-US" altLang="ko-KR" sz="1400" dirty="0"/>
              <a:t>topic</a:t>
            </a:r>
            <a:r>
              <a:rPr lang="ko-KR" altLang="en-US" sz="1400" dirty="0"/>
              <a:t>만을 다룸</a:t>
            </a:r>
            <a:r>
              <a:rPr lang="en-US" altLang="ko-KR" sz="1400" dirty="0"/>
              <a:t>) </a:t>
            </a:r>
            <a:r>
              <a:rPr lang="ko-KR" altLang="en-US" sz="1400" dirty="0"/>
              <a:t>발간</a:t>
            </a:r>
            <a:endParaRPr lang="en-US" altLang="ko-KR" sz="1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l"/>
            </a:pPr>
            <a:r>
              <a:rPr lang="en-US" altLang="ko-KR" sz="1400" dirty="0"/>
              <a:t>Future</a:t>
            </a:r>
            <a:r>
              <a:rPr lang="ko-KR" altLang="en-US" sz="1400" dirty="0"/>
              <a:t> </a:t>
            </a:r>
            <a:r>
              <a:rPr lang="en-US" altLang="ko-KR" sz="1400" dirty="0"/>
              <a:t>Contents : </a:t>
            </a:r>
            <a:r>
              <a:rPr lang="ko-KR" altLang="en-US" sz="1400" dirty="0"/>
              <a:t>새로운</a:t>
            </a:r>
            <a:r>
              <a:rPr lang="en-US" altLang="ko-KR" sz="1400" dirty="0"/>
              <a:t> Issue</a:t>
            </a:r>
            <a:r>
              <a:rPr lang="ko-KR" altLang="en-US" sz="1400" dirty="0"/>
              <a:t>의 </a:t>
            </a:r>
            <a:r>
              <a:rPr lang="en-US" altLang="ko-KR" sz="1400" dirty="0"/>
              <a:t>TOC </a:t>
            </a:r>
            <a:r>
              <a:rPr lang="ko-KR" altLang="en-US" sz="1400" dirty="0"/>
              <a:t>정보 제공</a:t>
            </a:r>
            <a:endParaRPr lang="en-US" altLang="ko-KR" sz="1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l"/>
            </a:pPr>
            <a:r>
              <a:rPr lang="en-US" altLang="ko-KR" sz="1400" dirty="0"/>
              <a:t>BMJ Journal</a:t>
            </a:r>
            <a:r>
              <a:rPr lang="ko-KR" altLang="en-US" sz="1400" dirty="0"/>
              <a:t>의</a:t>
            </a:r>
            <a:r>
              <a:rPr lang="en-US" altLang="ko-KR" sz="1400" dirty="0"/>
              <a:t> Article</a:t>
            </a:r>
            <a:r>
              <a:rPr lang="ko-KR" altLang="en-US" sz="1400" dirty="0"/>
              <a:t> 은</a:t>
            </a:r>
            <a:r>
              <a:rPr lang="en-US" altLang="ko-KR" sz="1400" dirty="0"/>
              <a:t> Google, </a:t>
            </a:r>
            <a:r>
              <a:rPr lang="en-US" altLang="ko-KR" sz="1400" dirty="0" err="1"/>
              <a:t>HighWire</a:t>
            </a:r>
            <a:r>
              <a:rPr lang="en-US" altLang="ko-KR" sz="1400" dirty="0"/>
              <a:t> Portal Site</a:t>
            </a:r>
            <a:r>
              <a:rPr lang="ko-KR" altLang="en-US" sz="1400" dirty="0"/>
              <a:t>를</a:t>
            </a:r>
            <a:r>
              <a:rPr lang="en-US" altLang="ko-KR" sz="1400" dirty="0"/>
              <a:t> </a:t>
            </a:r>
            <a:r>
              <a:rPr lang="ko-KR" altLang="en-US" sz="1400" dirty="0"/>
              <a:t>통해 검색 가능</a:t>
            </a:r>
            <a:endParaRPr lang="en-US" altLang="ko-KR" sz="1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l"/>
            </a:pPr>
            <a:r>
              <a:rPr lang="en-US" altLang="ko-KR" sz="1400" dirty="0"/>
              <a:t>Collection : </a:t>
            </a:r>
            <a:r>
              <a:rPr lang="ko-KR" altLang="en-US" sz="1400" dirty="0"/>
              <a:t>저널의</a:t>
            </a:r>
            <a:r>
              <a:rPr lang="en-US" altLang="ko-KR" sz="1400" dirty="0"/>
              <a:t> Article</a:t>
            </a:r>
            <a:r>
              <a:rPr lang="ko-KR" altLang="en-US" sz="1400" dirty="0"/>
              <a:t>이</a:t>
            </a:r>
            <a:r>
              <a:rPr lang="en-US" altLang="ko-KR" sz="1400" dirty="0"/>
              <a:t> </a:t>
            </a:r>
            <a:r>
              <a:rPr lang="ko-KR" altLang="en-US" sz="1400" dirty="0"/>
              <a:t>주제별로 분류되어 있으며 그 동안 출판된 </a:t>
            </a:r>
            <a:r>
              <a:rPr lang="en-US" altLang="ko-KR" sz="1400" dirty="0"/>
              <a:t>Article </a:t>
            </a:r>
            <a:r>
              <a:rPr lang="ko-KR" altLang="en-US" sz="1400" dirty="0"/>
              <a:t>검색 가능 </a:t>
            </a:r>
            <a:endParaRPr lang="en-US" altLang="ko-KR" sz="1400" dirty="0"/>
          </a:p>
          <a:p>
            <a:pPr>
              <a:lnSpc>
                <a:spcPct val="250000"/>
              </a:lnSpc>
            </a:pPr>
            <a:r>
              <a:rPr lang="en-US" altLang="ko-KR" sz="1400" dirty="0"/>
              <a:t>    (Coverage</a:t>
            </a:r>
            <a:r>
              <a:rPr lang="ko-KR" altLang="en-US" sz="1400" dirty="0"/>
              <a:t> 는</a:t>
            </a:r>
            <a:r>
              <a:rPr lang="en-US" altLang="ko-KR" sz="1400" dirty="0"/>
              <a:t> </a:t>
            </a:r>
            <a:r>
              <a:rPr lang="ko-KR" altLang="en-US" sz="1400" dirty="0"/>
              <a:t>저널 별로 다름</a:t>
            </a:r>
            <a:r>
              <a:rPr lang="en-US" altLang="ko-KR" sz="1400" dirty="0"/>
              <a:t>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6C96E13-5CD7-9DFC-B1AB-F5A8C6809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1" b="15131"/>
          <a:stretch/>
        </p:blipFill>
        <p:spPr>
          <a:xfrm>
            <a:off x="0" y="-26415"/>
            <a:ext cx="9143999" cy="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66574A4-F78F-9118-B25C-30EFF03B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15" y="1988840"/>
            <a:ext cx="6409281" cy="380394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39652" y="642392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The BMJ Main Page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27215" y="2276872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0" name="직사각형 9"/>
          <p:cNvSpPr/>
          <p:nvPr/>
        </p:nvSpPr>
        <p:spPr>
          <a:xfrm>
            <a:off x="107504" y="1988840"/>
            <a:ext cx="2448272" cy="4032448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1" tIns="51576" rIns="103151" bIns="51576" spcCol="0" rtlCol="0" anchor="ctr"/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</a:rPr>
              <a:t>1. </a:t>
            </a:r>
            <a:r>
              <a:rPr lang="ko-KR" altLang="en-US" sz="1050" b="1" dirty="0">
                <a:solidFill>
                  <a:schemeClr val="bg1"/>
                </a:solidFill>
              </a:rPr>
              <a:t>최신 기사 확인 가능</a:t>
            </a:r>
            <a:endParaRPr lang="en-US" altLang="ko-KR" sz="105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</a:rPr>
              <a:t>2. </a:t>
            </a:r>
            <a:r>
              <a:rPr lang="ko-KR" altLang="en-US" sz="1050" b="1" dirty="0">
                <a:solidFill>
                  <a:schemeClr val="bg1"/>
                </a:solidFill>
              </a:rPr>
              <a:t>최초 이슈 </a:t>
            </a:r>
            <a:r>
              <a:rPr lang="en-US" altLang="ko-KR" sz="1050" b="1" dirty="0">
                <a:solidFill>
                  <a:schemeClr val="bg1"/>
                </a:solidFill>
              </a:rPr>
              <a:t>(1840</a:t>
            </a:r>
            <a:r>
              <a:rPr lang="ko-KR" altLang="en-US" sz="1050" b="1" dirty="0">
                <a:solidFill>
                  <a:schemeClr val="bg1"/>
                </a:solidFill>
              </a:rPr>
              <a:t>년</a:t>
            </a:r>
            <a:r>
              <a:rPr lang="en-US" altLang="ko-KR" sz="1050" b="1" dirty="0">
                <a:solidFill>
                  <a:schemeClr val="bg1"/>
                </a:solidFill>
              </a:rPr>
              <a:t>) </a:t>
            </a:r>
            <a:r>
              <a:rPr lang="ko-KR" altLang="en-US" sz="1050" b="1" dirty="0">
                <a:solidFill>
                  <a:schemeClr val="bg1"/>
                </a:solidFill>
              </a:rPr>
              <a:t>부터 검색 이용 가능하며</a:t>
            </a:r>
            <a:r>
              <a:rPr lang="en-US" altLang="ko-KR" sz="1050" b="1" dirty="0">
                <a:solidFill>
                  <a:schemeClr val="bg1"/>
                </a:solidFill>
              </a:rPr>
              <a:t>, Advanced Search </a:t>
            </a:r>
            <a:r>
              <a:rPr lang="ko-KR" altLang="en-US" sz="1050" b="1" dirty="0">
                <a:solidFill>
                  <a:schemeClr val="bg1"/>
                </a:solidFill>
              </a:rPr>
              <a:t>를 통해 저자</a:t>
            </a:r>
            <a:r>
              <a:rPr lang="en-US" altLang="ko-KR" sz="1050" b="1" dirty="0">
                <a:solidFill>
                  <a:schemeClr val="bg1"/>
                </a:solidFill>
              </a:rPr>
              <a:t>, Article </a:t>
            </a:r>
            <a:r>
              <a:rPr lang="ko-KR" altLang="en-US" sz="1050" b="1" dirty="0">
                <a:solidFill>
                  <a:schemeClr val="bg1"/>
                </a:solidFill>
              </a:rPr>
              <a:t>그리고 </a:t>
            </a:r>
            <a:r>
              <a:rPr lang="en-US" altLang="ko-KR" sz="1050" b="1" dirty="0">
                <a:solidFill>
                  <a:schemeClr val="bg1"/>
                </a:solidFill>
              </a:rPr>
              <a:t>DOI </a:t>
            </a:r>
            <a:r>
              <a:rPr lang="ko-KR" altLang="en-US" sz="1050" b="1" dirty="0">
                <a:solidFill>
                  <a:schemeClr val="bg1"/>
                </a:solidFill>
              </a:rPr>
              <a:t>로 검색 가능</a:t>
            </a:r>
            <a:endParaRPr lang="en-US" altLang="ko-KR" sz="105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</a:rPr>
              <a:t>3. Content Type </a:t>
            </a:r>
            <a:r>
              <a:rPr lang="ko-KR" altLang="en-US" sz="1050" b="1" dirty="0">
                <a:solidFill>
                  <a:schemeClr val="bg1"/>
                </a:solidFill>
              </a:rPr>
              <a:t>별 확인 가능</a:t>
            </a:r>
            <a:endParaRPr lang="en-US" altLang="ko-KR" sz="105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chemeClr val="bg1"/>
                </a:solidFill>
              </a:rPr>
              <a:t> -  </a:t>
            </a:r>
            <a:r>
              <a:rPr lang="en-US" altLang="ko-KR" sz="1000" b="1" dirty="0">
                <a:solidFill>
                  <a:schemeClr val="bg1"/>
                </a:solidFill>
              </a:rPr>
              <a:t>Research Paper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/>
                </a:solidFill>
              </a:rPr>
              <a:t> -  Research Methods and Reporting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/>
                </a:solidFill>
              </a:rPr>
              <a:t> -  Minerva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/>
                </a:solidFill>
              </a:rPr>
              <a:t> -  Research News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/>
                </a:solidFill>
              </a:rPr>
              <a:t>4. </a:t>
            </a:r>
            <a:r>
              <a:rPr lang="ko-KR" altLang="en-US" sz="1000" b="1" dirty="0">
                <a:solidFill>
                  <a:schemeClr val="bg1"/>
                </a:solidFill>
              </a:rPr>
              <a:t>교육과 관련된 최신 기사 확인 가능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/>
                </a:solidFill>
              </a:rPr>
              <a:t> -  From Endgames Quizzes to 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/>
                </a:solidFill>
              </a:rPr>
              <a:t>    CME Articles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/>
                </a:solidFill>
              </a:rPr>
              <a:t>5. Print / Online </a:t>
            </a:r>
            <a:r>
              <a:rPr lang="ko-KR" altLang="en-US" sz="1000" b="1" dirty="0">
                <a:solidFill>
                  <a:schemeClr val="bg1"/>
                </a:solidFill>
              </a:rPr>
              <a:t>과거 자료 혹은 주제분야별 </a:t>
            </a:r>
            <a:r>
              <a:rPr lang="en-US" altLang="ko-KR" sz="1000" b="1" dirty="0">
                <a:solidFill>
                  <a:schemeClr val="bg1"/>
                </a:solidFill>
              </a:rPr>
              <a:t>Archive </a:t>
            </a:r>
            <a:r>
              <a:rPr lang="ko-KR" altLang="en-US" sz="1000" b="1" dirty="0">
                <a:solidFill>
                  <a:schemeClr val="bg1"/>
                </a:solidFill>
              </a:rPr>
              <a:t>이용 가능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604448" y="1772816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12" name="직사각형 11"/>
          <p:cNvSpPr/>
          <p:nvPr/>
        </p:nvSpPr>
        <p:spPr>
          <a:xfrm>
            <a:off x="4139951" y="1793721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13" name="직사각형 12"/>
          <p:cNvSpPr/>
          <p:nvPr/>
        </p:nvSpPr>
        <p:spPr>
          <a:xfrm>
            <a:off x="4860031" y="1782125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14" name="직사각형 13"/>
          <p:cNvSpPr/>
          <p:nvPr/>
        </p:nvSpPr>
        <p:spPr>
          <a:xfrm>
            <a:off x="7020272" y="1793721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609055"/>
            <a:ext cx="2555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hlinkClick r:id="rId3"/>
              </a:rPr>
              <a:t>http://www.bmj.com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9AEB2D2-BA8A-F674-507D-F218EDDCC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01" b="15131"/>
          <a:stretch/>
        </p:blipFill>
        <p:spPr>
          <a:xfrm>
            <a:off x="0" y="-26415"/>
            <a:ext cx="9143999" cy="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8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869694-32EA-DA8F-69E3-1B3CFD21C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00"/>
          <a:stretch/>
        </p:blipFill>
        <p:spPr>
          <a:xfrm>
            <a:off x="347692" y="2996952"/>
            <a:ext cx="8555638" cy="288704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39652" y="642392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BMJ Journals Collection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75856" y="2024619"/>
            <a:ext cx="5616624" cy="864096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1" tIns="51576" rIns="103151" bIns="51576" spcCol="0" rtlCol="0" anchor="ctr"/>
          <a:lstStyle/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BMJ </a:t>
            </a:r>
            <a:r>
              <a:rPr lang="ko-KR" altLang="en-US" sz="1200" b="1" dirty="0">
                <a:solidFill>
                  <a:schemeClr val="bg1"/>
                </a:solidFill>
              </a:rPr>
              <a:t>에서 발행하는 모든 저널 확인 가능 하며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현재 구독중인 </a:t>
            </a:r>
            <a:r>
              <a:rPr lang="en-US" altLang="ko-KR" sz="1200" b="1" dirty="0">
                <a:solidFill>
                  <a:schemeClr val="bg1"/>
                </a:solidFill>
              </a:rPr>
              <a:t>Collection </a:t>
            </a:r>
          </a:p>
          <a:p>
            <a:pPr algn="ctr">
              <a:lnSpc>
                <a:spcPct val="200000"/>
              </a:lnSpc>
            </a:pPr>
            <a:r>
              <a:rPr lang="ko-KR" altLang="en-US" sz="1200" b="1" dirty="0">
                <a:solidFill>
                  <a:schemeClr val="bg1"/>
                </a:solidFill>
              </a:rPr>
              <a:t>타이틀 과 </a:t>
            </a:r>
            <a:r>
              <a:rPr lang="en-US" altLang="ko-KR" sz="1200" b="1" dirty="0">
                <a:solidFill>
                  <a:schemeClr val="bg1"/>
                </a:solidFill>
              </a:rPr>
              <a:t>Open Access </a:t>
            </a:r>
            <a:r>
              <a:rPr lang="ko-KR" altLang="en-US" sz="1200" b="1" dirty="0">
                <a:solidFill>
                  <a:schemeClr val="bg1"/>
                </a:solidFill>
              </a:rPr>
              <a:t>저널에 대한 </a:t>
            </a:r>
            <a:r>
              <a:rPr lang="en-US" altLang="ko-KR" sz="1200" b="1" dirty="0">
                <a:solidFill>
                  <a:schemeClr val="bg1"/>
                </a:solidFill>
              </a:rPr>
              <a:t>Full Text </a:t>
            </a:r>
            <a:r>
              <a:rPr lang="ko-KR" altLang="en-US" sz="1200" b="1" dirty="0">
                <a:solidFill>
                  <a:schemeClr val="bg1"/>
                </a:solidFill>
              </a:rPr>
              <a:t>이용 가능</a:t>
            </a:r>
            <a:r>
              <a:rPr lang="en-US" altLang="ko-KR" sz="1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528" y="2029542"/>
            <a:ext cx="8579801" cy="4207770"/>
          </a:xfrm>
          <a:prstGeom prst="rect">
            <a:avLst/>
          </a:prstGeom>
          <a:noFill/>
          <a:ln w="19050">
            <a:solidFill>
              <a:srgbClr val="FE1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6024" y="1619508"/>
            <a:ext cx="32038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hlinkClick r:id="rId3"/>
              </a:rPr>
              <a:t>http://journals.bmj.com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BC1A35E-4C00-B138-A722-AC565FD824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01" b="15131"/>
          <a:stretch/>
        </p:blipFill>
        <p:spPr>
          <a:xfrm>
            <a:off x="0" y="-26415"/>
            <a:ext cx="9143999" cy="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847D620-3E2A-8CAF-B14E-116022A0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2265"/>
            <a:ext cx="9144000" cy="287665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47107" y="4437112"/>
            <a:ext cx="4084967" cy="1676990"/>
          </a:xfrm>
          <a:prstGeom prst="rect">
            <a:avLst/>
          </a:prstGeom>
          <a:noFill/>
          <a:ln w="19050">
            <a:solidFill>
              <a:srgbClr val="FE1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397153" y="3718524"/>
            <a:ext cx="4351311" cy="2518788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1" tIns="51576" rIns="103151" bIns="51576" spcCol="0" rtlCol="0" anchor="ctr"/>
          <a:lstStyle/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1. Search – </a:t>
            </a:r>
            <a:r>
              <a:rPr lang="ko-KR" altLang="en-US" sz="1200" b="1" dirty="0">
                <a:solidFill>
                  <a:schemeClr val="bg1"/>
                </a:solidFill>
              </a:rPr>
              <a:t>해당 저널의 </a:t>
            </a:r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r>
              <a:rPr lang="ko-KR" altLang="en-US" sz="1200" b="1" dirty="0">
                <a:solidFill>
                  <a:schemeClr val="bg1"/>
                </a:solidFill>
              </a:rPr>
              <a:t>를 빠르게 검색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2. Latest content – Online First </a:t>
            </a:r>
            <a:r>
              <a:rPr lang="ko-KR" altLang="en-US" sz="1200" b="1" dirty="0">
                <a:solidFill>
                  <a:schemeClr val="bg1"/>
                </a:solidFill>
              </a:rPr>
              <a:t>최신 </a:t>
            </a:r>
            <a:r>
              <a:rPr lang="en-US" altLang="ko-KR" sz="1200" b="1" dirty="0">
                <a:solidFill>
                  <a:schemeClr val="bg1"/>
                </a:solidFill>
              </a:rPr>
              <a:t>Article </a:t>
            </a:r>
            <a:r>
              <a:rPr lang="ko-KR" altLang="en-US" sz="1200" b="1" dirty="0">
                <a:solidFill>
                  <a:schemeClr val="bg1"/>
                </a:solidFill>
              </a:rPr>
              <a:t>미리 확인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3. Current Issue – </a:t>
            </a:r>
            <a:r>
              <a:rPr lang="ko-KR" altLang="en-US" sz="1200" b="1" dirty="0">
                <a:solidFill>
                  <a:schemeClr val="bg1"/>
                </a:solidFill>
              </a:rPr>
              <a:t>최신 </a:t>
            </a:r>
            <a:r>
              <a:rPr lang="en-US" altLang="ko-KR" sz="1200" b="1" dirty="0">
                <a:solidFill>
                  <a:schemeClr val="bg1"/>
                </a:solidFill>
              </a:rPr>
              <a:t>Issue </a:t>
            </a:r>
            <a:r>
              <a:rPr lang="ko-KR" altLang="en-US" sz="1200" b="1" dirty="0">
                <a:solidFill>
                  <a:schemeClr val="bg1"/>
                </a:solidFill>
              </a:rPr>
              <a:t>로 바로 가기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4. Archive – </a:t>
            </a:r>
            <a:r>
              <a:rPr lang="ko-KR" altLang="en-US" sz="1200" b="1" dirty="0">
                <a:solidFill>
                  <a:schemeClr val="bg1"/>
                </a:solidFill>
              </a:rPr>
              <a:t>최초 이슈 부터 </a:t>
            </a:r>
            <a:r>
              <a:rPr lang="en-US" altLang="ko-KR" sz="1200" b="1" dirty="0">
                <a:solidFill>
                  <a:schemeClr val="bg1"/>
                </a:solidFill>
              </a:rPr>
              <a:t>Current Issue </a:t>
            </a:r>
            <a:r>
              <a:rPr lang="ko-KR" altLang="en-US" sz="1200" b="1" dirty="0">
                <a:solidFill>
                  <a:schemeClr val="bg1"/>
                </a:solidFill>
              </a:rPr>
              <a:t>까지 확인 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5. Email Alerts </a:t>
            </a:r>
            <a:r>
              <a:rPr lang="ko-KR" altLang="en-US" sz="1200" b="1" dirty="0">
                <a:solidFill>
                  <a:schemeClr val="bg1"/>
                </a:solidFill>
              </a:rPr>
              <a:t>신청 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6. Advanced Search – </a:t>
            </a:r>
            <a:r>
              <a:rPr lang="ko-KR" altLang="en-US" sz="1200" b="1" dirty="0">
                <a:solidFill>
                  <a:schemeClr val="bg1"/>
                </a:solidFill>
              </a:rPr>
              <a:t>다음 페이지 참고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7. Editor’s</a:t>
            </a:r>
            <a:r>
              <a:rPr lang="ko-KR" altLang="en-US" sz="1200" b="1" dirty="0"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solidFill>
                  <a:schemeClr val="bg1"/>
                </a:solidFill>
              </a:rPr>
              <a:t>Choice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380312" y="958609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19" name="직사각형 18"/>
          <p:cNvSpPr/>
          <p:nvPr/>
        </p:nvSpPr>
        <p:spPr>
          <a:xfrm>
            <a:off x="6627126" y="1210504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20" name="직사각형 19"/>
          <p:cNvSpPr/>
          <p:nvPr/>
        </p:nvSpPr>
        <p:spPr>
          <a:xfrm>
            <a:off x="7311202" y="1224199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21" name="직사각형 20"/>
          <p:cNvSpPr/>
          <p:nvPr/>
        </p:nvSpPr>
        <p:spPr>
          <a:xfrm>
            <a:off x="7905013" y="1193977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4</a:t>
            </a:r>
            <a:endParaRPr lang="ko-KR" altLang="en-US" sz="1050" b="1" dirty="0"/>
          </a:p>
        </p:txBody>
      </p:sp>
      <p:sp>
        <p:nvSpPr>
          <p:cNvPr id="22" name="직사각형 21"/>
          <p:cNvSpPr/>
          <p:nvPr/>
        </p:nvSpPr>
        <p:spPr>
          <a:xfrm>
            <a:off x="8798712" y="1916940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5</a:t>
            </a:r>
            <a:endParaRPr lang="ko-KR" altLang="en-US" sz="1050" b="1" dirty="0"/>
          </a:p>
        </p:txBody>
      </p:sp>
      <p:sp>
        <p:nvSpPr>
          <p:cNvPr id="23" name="직사각형 22"/>
          <p:cNvSpPr/>
          <p:nvPr/>
        </p:nvSpPr>
        <p:spPr>
          <a:xfrm>
            <a:off x="136079" y="4293096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7</a:t>
            </a:r>
            <a:endParaRPr lang="ko-KR" altLang="en-US" sz="1050" b="1" dirty="0"/>
          </a:p>
        </p:txBody>
      </p:sp>
      <p:sp>
        <p:nvSpPr>
          <p:cNvPr id="24" name="직사각형 23"/>
          <p:cNvSpPr/>
          <p:nvPr/>
        </p:nvSpPr>
        <p:spPr>
          <a:xfrm>
            <a:off x="8748464" y="815634"/>
            <a:ext cx="288032" cy="28803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6</a:t>
            </a:r>
            <a:endParaRPr lang="ko-KR" altLang="en-US" sz="1050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CDB9ACF-ED97-0228-7DE8-F8FE3F420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9" y="4509120"/>
            <a:ext cx="3012182" cy="158417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84B0599-B8F4-69DE-6638-3A42DFFCD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01" b="15131"/>
          <a:stretch/>
        </p:blipFill>
        <p:spPr>
          <a:xfrm>
            <a:off x="0" y="-26415"/>
            <a:ext cx="9143999" cy="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0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D2DB34E6-BCBA-6B26-3E1A-5D0E9F6B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67" y="1265635"/>
            <a:ext cx="4782404" cy="305182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B653E4C-CA45-2AC4-2C05-911854FB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813" y="4078443"/>
            <a:ext cx="2601342" cy="21139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3BCD7D2-B0BA-5589-6401-3E5440DD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5" y="5085640"/>
            <a:ext cx="4336012" cy="103890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6841680-A7B5-F0A6-25FA-A5C2EF92C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5" y="890811"/>
            <a:ext cx="3268342" cy="287216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064824" y="4645561"/>
            <a:ext cx="2088232" cy="737592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1" tIns="51576" rIns="103151" bIns="51576" spcCol="0"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Citation-Specific : </a:t>
            </a:r>
          </a:p>
          <a:p>
            <a:r>
              <a:rPr lang="en-US" altLang="ko-KR" sz="1200" b="1" dirty="0">
                <a:solidFill>
                  <a:schemeClr val="bg1"/>
                </a:solidFill>
              </a:rPr>
              <a:t>Year, Volume, First Page, DOI </a:t>
            </a:r>
            <a:r>
              <a:rPr lang="ko-KR" altLang="en-US" sz="1200" b="1" dirty="0">
                <a:solidFill>
                  <a:schemeClr val="bg1"/>
                </a:solidFill>
              </a:rPr>
              <a:t>입력 후 검색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196007" y="4268328"/>
            <a:ext cx="1920658" cy="1856213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1" tIns="51576" rIns="103151" bIns="51576" spcCol="0"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Number of results per page : </a:t>
            </a:r>
          </a:p>
          <a:p>
            <a:r>
              <a:rPr lang="ko-KR" altLang="en-US" sz="1200" b="1" dirty="0">
                <a:solidFill>
                  <a:schemeClr val="bg1"/>
                </a:solidFill>
              </a:rPr>
              <a:t>한 페이지 출력될 검색 결과 수 설정 및 정확도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최신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가장 </a:t>
            </a:r>
            <a:r>
              <a:rPr lang="ko-KR" altLang="en-US" sz="1200" b="1" dirty="0" err="1">
                <a:solidFill>
                  <a:schemeClr val="bg1"/>
                </a:solidFill>
              </a:rPr>
              <a:t>오랜된</a:t>
            </a:r>
            <a:r>
              <a:rPr lang="ko-KR" altLang="en-US" sz="1200" b="1" dirty="0">
                <a:solidFill>
                  <a:schemeClr val="bg1"/>
                </a:solidFill>
              </a:rPr>
              <a:t> 순으로 검색 결과 정렬 가능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r>
              <a:rPr lang="en-US" altLang="ko-KR" sz="1200" b="1" dirty="0">
                <a:solidFill>
                  <a:schemeClr val="bg1"/>
                </a:solidFill>
              </a:rPr>
              <a:t>Format Results : </a:t>
            </a:r>
          </a:p>
          <a:p>
            <a:r>
              <a:rPr lang="ko-KR" altLang="en-US" sz="1200" b="1" dirty="0">
                <a:solidFill>
                  <a:schemeClr val="bg1"/>
                </a:solidFill>
              </a:rPr>
              <a:t>표준형 검색 결과 </a:t>
            </a:r>
            <a:r>
              <a:rPr lang="en-US" altLang="ko-KR" sz="1200" b="1" dirty="0">
                <a:solidFill>
                  <a:schemeClr val="bg1"/>
                </a:solidFill>
              </a:rPr>
              <a:t>OR </a:t>
            </a:r>
            <a:r>
              <a:rPr lang="ko-KR" altLang="en-US" sz="1200" b="1" dirty="0" err="1">
                <a:solidFill>
                  <a:schemeClr val="bg1"/>
                </a:solidFill>
              </a:rPr>
              <a:t>요약형</a:t>
            </a:r>
            <a:r>
              <a:rPr lang="ko-KR" altLang="en-US" sz="1200" b="1" dirty="0">
                <a:solidFill>
                  <a:schemeClr val="bg1"/>
                </a:solidFill>
              </a:rPr>
              <a:t> 검색 결과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44208" y="786461"/>
            <a:ext cx="2236769" cy="936104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1" tIns="51576" rIns="103151" bIns="51576" spcCol="0"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Specific Authors and/or </a:t>
            </a:r>
            <a:r>
              <a:rPr lang="en-US" altLang="ko-KR" sz="1200" b="1" dirty="0" err="1">
                <a:solidFill>
                  <a:schemeClr val="bg1"/>
                </a:solidFill>
              </a:rPr>
              <a:t>workds</a:t>
            </a:r>
            <a:r>
              <a:rPr lang="en-US" altLang="ko-KR" sz="1200" b="1" dirty="0">
                <a:solidFill>
                  <a:schemeClr val="bg1"/>
                </a:solidFill>
              </a:rPr>
              <a:t> and phrases :</a:t>
            </a:r>
          </a:p>
          <a:p>
            <a:r>
              <a:rPr lang="en-US" altLang="ko-KR" sz="1200" b="1" dirty="0">
                <a:solidFill>
                  <a:schemeClr val="bg1"/>
                </a:solidFill>
              </a:rPr>
              <a:t>Author, Title, Abstract </a:t>
            </a:r>
            <a:r>
              <a:rPr lang="ko-KR" altLang="en-US" sz="1200" b="1" dirty="0">
                <a:solidFill>
                  <a:schemeClr val="bg1"/>
                </a:solidFill>
              </a:rPr>
              <a:t>등의 필드에 키워드 입력하여 검색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1268760"/>
            <a:ext cx="3268342" cy="3227040"/>
          </a:xfrm>
          <a:prstGeom prst="rect">
            <a:avLst/>
          </a:prstGeom>
          <a:noFill/>
          <a:ln w="19050">
            <a:solidFill>
              <a:srgbClr val="FE1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69631" y="3661247"/>
            <a:ext cx="2596809" cy="936104"/>
          </a:xfrm>
          <a:prstGeom prst="rect">
            <a:avLst/>
          </a:prstGeom>
          <a:solidFill>
            <a:srgbClr val="FE1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1" tIns="51576" rIns="103151" bIns="51576" spcCol="0"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Limit Results : </a:t>
            </a:r>
          </a:p>
          <a:p>
            <a:r>
              <a:rPr lang="ko-KR" altLang="en-US" sz="1200" b="1" dirty="0">
                <a:solidFill>
                  <a:schemeClr val="bg1"/>
                </a:solidFill>
              </a:rPr>
              <a:t>년도 제한 검색 </a:t>
            </a:r>
            <a:r>
              <a:rPr lang="en-US" altLang="ko-KR" sz="1200" b="1" dirty="0">
                <a:solidFill>
                  <a:schemeClr val="bg1"/>
                </a:solidFill>
              </a:rPr>
              <a:t>/ </a:t>
            </a:r>
            <a:r>
              <a:rPr lang="ko-KR" altLang="en-US" sz="1200" b="1" dirty="0">
                <a:solidFill>
                  <a:schemeClr val="bg1"/>
                </a:solidFill>
              </a:rPr>
              <a:t>저널 제한 검색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r>
              <a:rPr lang="ko-KR" altLang="en-US" sz="1200" b="1" dirty="0">
                <a:solidFill>
                  <a:schemeClr val="bg1"/>
                </a:solidFill>
              </a:rPr>
              <a:t>검색 결과에 </a:t>
            </a:r>
            <a:r>
              <a:rPr lang="en-US" altLang="ko-KR" sz="1200" b="1" dirty="0">
                <a:solidFill>
                  <a:schemeClr val="bg1"/>
                </a:solidFill>
              </a:rPr>
              <a:t>Open Access Article &amp;</a:t>
            </a:r>
            <a:r>
              <a:rPr lang="ko-KR" altLang="en-US" sz="1200" b="1" dirty="0">
                <a:solidFill>
                  <a:schemeClr val="bg1"/>
                </a:solidFill>
              </a:rPr>
              <a:t> </a:t>
            </a:r>
            <a:r>
              <a:rPr lang="en-US" altLang="ko-KR" sz="1200" b="1" dirty="0">
                <a:solidFill>
                  <a:schemeClr val="bg1"/>
                </a:solidFill>
              </a:rPr>
              <a:t>Review Article </a:t>
            </a:r>
            <a:r>
              <a:rPr lang="ko-KR" altLang="en-US" sz="1200" b="1" dirty="0">
                <a:solidFill>
                  <a:schemeClr val="bg1"/>
                </a:solidFill>
              </a:rPr>
              <a:t>선택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5D25365-49B6-FDED-B7E5-D6ADC3DDA639}"/>
              </a:ext>
            </a:extLst>
          </p:cNvPr>
          <p:cNvSpPr/>
          <p:nvPr/>
        </p:nvSpPr>
        <p:spPr>
          <a:xfrm>
            <a:off x="114437" y="5088764"/>
            <a:ext cx="4457563" cy="1011211"/>
          </a:xfrm>
          <a:prstGeom prst="rect">
            <a:avLst/>
          </a:prstGeom>
          <a:noFill/>
          <a:ln w="19050">
            <a:solidFill>
              <a:srgbClr val="FE1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F67D88B-9B8F-0526-0E98-66DB1AFE8F7E}"/>
              </a:ext>
            </a:extLst>
          </p:cNvPr>
          <p:cNvSpPr/>
          <p:nvPr/>
        </p:nvSpPr>
        <p:spPr>
          <a:xfrm>
            <a:off x="4653813" y="4078443"/>
            <a:ext cx="2542194" cy="2067364"/>
          </a:xfrm>
          <a:prstGeom prst="rect">
            <a:avLst/>
          </a:prstGeom>
          <a:noFill/>
          <a:ln w="19050">
            <a:solidFill>
              <a:srgbClr val="FE1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F8B62B3-0E1B-26A0-D5F2-FA4FE14B87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01" b="15131"/>
          <a:stretch/>
        </p:blipFill>
        <p:spPr>
          <a:xfrm>
            <a:off x="0" y="-26415"/>
            <a:ext cx="9143999" cy="8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1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5104" r="66514" b="5521"/>
          <a:stretch/>
        </p:blipFill>
        <p:spPr bwMode="auto">
          <a:xfrm>
            <a:off x="4525466" y="109203"/>
            <a:ext cx="4511030" cy="6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23528" y="2182366"/>
            <a:ext cx="4392488" cy="2686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감사합니다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chemeClr val="tx1"/>
                </a:solidFill>
              </a:rPr>
              <a:t>LIS KOREA 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Tel : 02-6330-2750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</a:rPr>
              <a:t>Email : </a:t>
            </a:r>
            <a:r>
              <a:rPr lang="en-US" altLang="ko-KR" sz="1600" b="1" dirty="0">
                <a:solidFill>
                  <a:schemeClr val="tx1"/>
                </a:solidFill>
                <a:hlinkClick r:id="rId3"/>
              </a:rPr>
              <a:t>info@liskor.kr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1314199528BDDA4392B8687FC4051299" ma:contentTypeVersion="10" ma:contentTypeDescription="새 문서를 만듭니다." ma:contentTypeScope="" ma:versionID="b05e5dd525455ec4ac54e3c1671381c1">
  <xsd:schema xmlns:xsd="http://www.w3.org/2001/XMLSchema" xmlns:xs="http://www.w3.org/2001/XMLSchema" xmlns:p="http://schemas.microsoft.com/office/2006/metadata/properties" xmlns:ns2="9ba456df-1b56-4e92-b9c4-7f61921e0804" xmlns:ns3="85d30998-05f0-43b2-a7a9-5f476e67833d" targetNamespace="http://schemas.microsoft.com/office/2006/metadata/properties" ma:root="true" ma:fieldsID="6707ae27d8b03350fa447d6c5301c0cb" ns2:_="" ns3:_="">
    <xsd:import namespace="9ba456df-1b56-4e92-b9c4-7f61921e0804"/>
    <xsd:import namespace="85d30998-05f0-43b2-a7a9-5f476e678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456df-1b56-4e92-b9c4-7f61921e08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이미지 태그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0998-05f0-43b2-a7a9-5f476e67833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7004c6e-60bd-44f7-b891-9d9fae645bfb}" ma:internalName="TaxCatchAll" ma:showField="CatchAllData" ma:web="e1f36a0c-e26c-40f8-a8d0-d9f7bdeb9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435DB9-A286-41C4-92C4-A44AFA9EBD88}"/>
</file>

<file path=customXml/itemProps2.xml><?xml version="1.0" encoding="utf-8"?>
<ds:datastoreItem xmlns:ds="http://schemas.openxmlformats.org/officeDocument/2006/customXml" ds:itemID="{26AF7F80-83EF-4A62-B84A-A92CFFB3CD62}"/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560</Words>
  <Application>Microsoft Office PowerPoint</Application>
  <PresentationFormat>화면 슬라이드 쇼(4:3)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Tony Kim</cp:lastModifiedBy>
  <cp:revision>73</cp:revision>
  <dcterms:created xsi:type="dcterms:W3CDTF">2017-08-08T08:04:20Z</dcterms:created>
  <dcterms:modified xsi:type="dcterms:W3CDTF">2023-12-13T00:26:07Z</dcterms:modified>
</cp:coreProperties>
</file>